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PT Sans Narrow"/>
      <p:regular r:id="rId23"/>
      <p:bold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TSansNarrow-bold.fntdata"/><Relationship Id="rId23" Type="http://schemas.openxmlformats.org/officeDocument/2006/relationships/font" Target="fonts/PTSansNarrow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935d3d5d9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935d3d5d9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98ba08080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98ba08080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2716e0311f_7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2716e0311f_7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855605970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855605970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855605970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855605970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855605970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855605970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85560597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85560597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2935d3d5d9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12935d3d5d9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bee1e0cd2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bee1e0cd2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935d3d5d9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935d3d5d9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2716e0311f_7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2716e0311f_7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935d3d5d9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935d3d5d9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2855605970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285560597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98ba08080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98ba08080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2855605970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2855605970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717b4704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717b4704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8" name="Google Shape;68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2" name="Google Shape;7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1" name="Google Shape;9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6" name="Google Shape;96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0" name="Google Shape;10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5925" y="1079525"/>
            <a:ext cx="5305425" cy="288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4"/>
          <p:cNvSpPr txBox="1"/>
          <p:nvPr/>
        </p:nvSpPr>
        <p:spPr>
          <a:xfrm>
            <a:off x="459525" y="1217350"/>
            <a:ext cx="31764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Compared Urban vs Rural Activity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Similar pattern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Urban still higher score with activity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34"/>
          <p:cNvSpPr txBox="1"/>
          <p:nvPr>
            <p:ph type="title"/>
          </p:nvPr>
        </p:nvSpPr>
        <p:spPr>
          <a:xfrm>
            <a:off x="344525" y="311100"/>
            <a:ext cx="39630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2 Analysis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3400" y="604625"/>
            <a:ext cx="6060426" cy="424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5"/>
          <p:cNvSpPr txBox="1"/>
          <p:nvPr>
            <p:ph type="title"/>
          </p:nvPr>
        </p:nvSpPr>
        <p:spPr>
          <a:xfrm>
            <a:off x="2403113" y="-41100"/>
            <a:ext cx="39630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Dashboard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3 Results/Statistical </a:t>
            </a:r>
            <a:r>
              <a:rPr lang="en">
                <a:solidFill>
                  <a:srgbClr val="FF0000"/>
                </a:solidFill>
              </a:rPr>
              <a:t>Findings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90" name="Google Shape;190;p36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Summary Statistics of Internet Use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Comparison Between Rural (Green) &amp; Urban (Blue) Households. </a:t>
            </a:r>
            <a:r>
              <a:rPr lang="en">
                <a:solidFill>
                  <a:srgbClr val="000000"/>
                </a:solidFill>
              </a:rPr>
              <a:t>Negative Skewness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Results: Urban Households on Average use more internet than </a:t>
            </a:r>
            <a:r>
              <a:rPr lang="en">
                <a:solidFill>
                  <a:srgbClr val="000000"/>
                </a:solidFill>
              </a:rPr>
              <a:t>their</a:t>
            </a:r>
            <a:r>
              <a:rPr lang="en">
                <a:solidFill>
                  <a:srgbClr val="000000"/>
                </a:solidFill>
              </a:rPr>
              <a:t> Rural counterparts.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91" name="Google Shape;191;p36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36"/>
          <p:cNvPicPr preferRelativeResize="0"/>
          <p:nvPr/>
        </p:nvPicPr>
        <p:blipFill rotWithShape="1">
          <a:blip r:embed="rId3">
            <a:alphaModFix/>
          </a:blip>
          <a:srcRect b="30904" l="0" r="41530" t="29016"/>
          <a:stretch/>
        </p:blipFill>
        <p:spPr>
          <a:xfrm>
            <a:off x="4864450" y="1266175"/>
            <a:ext cx="3999899" cy="1539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6"/>
          <p:cNvPicPr preferRelativeResize="0"/>
          <p:nvPr/>
        </p:nvPicPr>
        <p:blipFill rotWithShape="1">
          <a:blip r:embed="rId4">
            <a:alphaModFix/>
          </a:blip>
          <a:srcRect b="31176" l="0" r="41517" t="29766"/>
          <a:stretch/>
        </p:blipFill>
        <p:spPr>
          <a:xfrm>
            <a:off x="4832400" y="2999025"/>
            <a:ext cx="3999899" cy="15046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3 Results/Statistical Findings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99" name="Google Shape;199;p37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ANOVA of Transportation Methods by Region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Comparison Between Rural (Green) &amp; Urban (Blue) Households.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Greater use of most forms of transportation in Urban areas. </a:t>
            </a:r>
            <a:r>
              <a:rPr lang="en">
                <a:solidFill>
                  <a:srgbClr val="000000"/>
                </a:solidFill>
              </a:rPr>
              <a:t>Car &amp; Rail Outliers.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>
                <a:solidFill>
                  <a:srgbClr val="000000"/>
                </a:solidFill>
              </a:rPr>
              <a:t>Urban Households on Average walk &amp; Bike more than their Rural counterparts.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00" name="Google Shape;200;p37"/>
          <p:cNvPicPr preferRelativeResize="0"/>
          <p:nvPr/>
        </p:nvPicPr>
        <p:blipFill rotWithShape="1">
          <a:blip r:embed="rId3">
            <a:alphaModFix/>
          </a:blip>
          <a:srcRect b="20186" l="0" r="27896" t="29015"/>
          <a:stretch/>
        </p:blipFill>
        <p:spPr>
          <a:xfrm>
            <a:off x="4177600" y="1575250"/>
            <a:ext cx="4787600" cy="252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3 Results/Statistical Findings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06" name="Google Shape;206;p38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718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Char char="●"/>
            </a:pPr>
            <a:r>
              <a:rPr lang="en" sz="1080">
                <a:solidFill>
                  <a:srgbClr val="000000"/>
                </a:solidFill>
              </a:rPr>
              <a:t>Pairwise Correlation of </a:t>
            </a:r>
            <a:r>
              <a:rPr lang="en" sz="1080">
                <a:solidFill>
                  <a:srgbClr val="000000"/>
                </a:solidFill>
              </a:rPr>
              <a:t>Vehicle</a:t>
            </a:r>
            <a:r>
              <a:rPr lang="en" sz="1080">
                <a:solidFill>
                  <a:srgbClr val="000000"/>
                </a:solidFill>
              </a:rPr>
              <a:t> Availability Variables</a:t>
            </a:r>
            <a:endParaRPr sz="108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80">
              <a:solidFill>
                <a:srgbClr val="000000"/>
              </a:solidFill>
            </a:endParaRPr>
          </a:p>
          <a:p>
            <a:pPr indent="-29718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80"/>
              <a:buChar char="●"/>
            </a:pPr>
            <a:r>
              <a:rPr lang="en" sz="1080">
                <a:solidFill>
                  <a:srgbClr val="000000"/>
                </a:solidFill>
              </a:rPr>
              <a:t>Comparison Between Rural (Green) &amp; Urban (Blue) Households. </a:t>
            </a:r>
            <a:endParaRPr sz="108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80">
              <a:solidFill>
                <a:srgbClr val="000000"/>
              </a:solidFill>
            </a:endParaRPr>
          </a:p>
          <a:p>
            <a:pPr indent="-29718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80"/>
              <a:buChar char="●"/>
            </a:pPr>
            <a:r>
              <a:rPr lang="en" sz="1080">
                <a:solidFill>
                  <a:srgbClr val="000000"/>
                </a:solidFill>
              </a:rPr>
              <a:t>Higher Person to Vehicle Ratio in Urban Areas. </a:t>
            </a:r>
            <a:endParaRPr sz="108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80">
              <a:solidFill>
                <a:srgbClr val="000000"/>
              </a:solidFill>
            </a:endParaRPr>
          </a:p>
          <a:p>
            <a:pPr indent="-29718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80"/>
              <a:buChar char="●"/>
            </a:pPr>
            <a:r>
              <a:rPr lang="en" sz="1080">
                <a:solidFill>
                  <a:srgbClr val="000000"/>
                </a:solidFill>
              </a:rPr>
              <a:t>Higher Ratio of Non-drivers Rural regions by comparison. Nevertheless, greater usage of cars as transportation in Rural areas than Urban as demonstrated in previous slide</a:t>
            </a:r>
            <a:endParaRPr sz="108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80">
              <a:solidFill>
                <a:srgbClr val="000000"/>
              </a:solidFill>
            </a:endParaRPr>
          </a:p>
          <a:p>
            <a:pPr indent="-29718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080"/>
              <a:buChar char="●"/>
            </a:pPr>
            <a:r>
              <a:rPr lang="en" sz="1080">
                <a:solidFill>
                  <a:srgbClr val="000000"/>
                </a:solidFill>
              </a:rPr>
              <a:t>Less Options? Partially supports our initial hypothesis.</a:t>
            </a:r>
            <a:endParaRPr sz="1080">
              <a:solidFill>
                <a:srgbClr val="000000"/>
              </a:solidFill>
            </a:endParaRPr>
          </a:p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3">
            <a:alphaModFix/>
          </a:blip>
          <a:srcRect b="30685" l="0" r="46426" t="28801"/>
          <a:stretch/>
        </p:blipFill>
        <p:spPr>
          <a:xfrm>
            <a:off x="4311600" y="1544325"/>
            <a:ext cx="4520699" cy="22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3 Results/Conclusion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13" name="Google Shape;213;p3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</a:t>
            </a:r>
            <a:r>
              <a:rPr lang="en" sz="1500">
                <a:solidFill>
                  <a:srgbClr val="000000"/>
                </a:solidFill>
              </a:rPr>
              <a:t>Finally, we can conclude there is a slightly higher number of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people</a:t>
            </a:r>
            <a:r>
              <a:rPr lang="en" sz="1500">
                <a:solidFill>
                  <a:srgbClr val="000000"/>
                </a:solidFill>
              </a:rPr>
              <a:t> walking and biking in urban areas. While in </a:t>
            </a:r>
            <a:r>
              <a:rPr lang="en" sz="1500">
                <a:solidFill>
                  <a:srgbClr val="000000"/>
                </a:solidFill>
              </a:rPr>
              <a:t>rural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Areas, we can see that there is a slightly higher emphasis on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vehicle usage w</a:t>
            </a:r>
            <a:r>
              <a:rPr lang="en" sz="1500">
                <a:solidFill>
                  <a:srgbClr val="000000"/>
                </a:solidFill>
              </a:rPr>
              <a:t>hich</a:t>
            </a:r>
            <a:r>
              <a:rPr lang="en" sz="1500">
                <a:solidFill>
                  <a:srgbClr val="000000"/>
                </a:solidFill>
              </a:rPr>
              <a:t> supported the first part of our hypothesis.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-As far as technology usage (internet/pc/phone/tablet)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urban areas have a slightly higher usage of technology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Compared to rural which did not support the second part of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Our hypothesis.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9600" y="1266325"/>
            <a:ext cx="4146151" cy="297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4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Index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9" name="Google Shape;119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</a:rPr>
              <a:t>Main Idea: </a:t>
            </a:r>
            <a:r>
              <a:rPr b="1" lang="en">
                <a:solidFill>
                  <a:srgbClr val="434343"/>
                </a:solidFill>
              </a:rPr>
              <a:t>Which</a:t>
            </a:r>
            <a:r>
              <a:rPr b="1" lang="en">
                <a:solidFill>
                  <a:srgbClr val="434343"/>
                </a:solidFill>
              </a:rPr>
              <a:t> areas experience more activity-rural/metropolitan</a:t>
            </a:r>
            <a:endParaRPr b="1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Question….Where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Step 1 data Prep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Step 2 Analysis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Step 3 Results Statistical Findings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Conclusion</a:t>
            </a:r>
            <a:endParaRPr sz="2000">
              <a:solidFill>
                <a:srgbClr val="434343"/>
              </a:solidFill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</a:rPr>
              <a:t>Q&amp;A</a:t>
            </a:r>
            <a:endParaRPr sz="20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Question…..Where?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32" name="Google Shape;132;p2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Metropolitan VS Rural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-For our project we decided to focus on the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metropolitan and rural communities 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Hypothesis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-We believe people in urban areas are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more active therefore we assume that they are more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likely to bike and walk. We also predict there will be higher 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Technology use in rural areas.  </a:t>
            </a:r>
            <a:endParaRPr sz="15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 Intro</a:t>
            </a:r>
            <a:r>
              <a:rPr lang="en"/>
              <a:t> </a:t>
            </a:r>
            <a:endParaRPr/>
          </a:p>
        </p:txBody>
      </p:sp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-"/>
            </a:pPr>
            <a:r>
              <a:rPr lang="en" sz="1500">
                <a:solidFill>
                  <a:srgbClr val="000000"/>
                </a:solidFill>
              </a:rPr>
              <a:t>The first challenge we faced was the vast amount of data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We had to work with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Char char="-"/>
            </a:pPr>
            <a:r>
              <a:rPr lang="en" sz="1500">
                <a:solidFill>
                  <a:srgbClr val="000000"/>
                </a:solidFill>
              </a:rPr>
              <a:t>We started cleaning through the data and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 condensing it to make easier to understand. 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Char char="-"/>
            </a:pPr>
            <a:r>
              <a:rPr lang="en" sz="1500">
                <a:solidFill>
                  <a:srgbClr val="000000"/>
                </a:solidFill>
              </a:rPr>
              <a:t>We then established the data we wanted to focus on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And started determining the different relationships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</a:rPr>
              <a:t>between the data </a:t>
            </a:r>
            <a:endParaRPr sz="1500">
              <a:solidFill>
                <a:srgbClr val="000000"/>
              </a:solidFill>
            </a:endParaRPr>
          </a:p>
        </p:txBody>
      </p:sp>
      <p:pic>
        <p:nvPicPr>
          <p:cNvPr id="139" name="Google Shape;13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875" y="1266325"/>
            <a:ext cx="2724425" cy="35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1 Data Prep : ETL Pipeline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45" name="Google Shape;145;p30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To get the data ready for analysis, we first needed to put the data through a series of transformations.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Input Excel Sequence: </a:t>
            </a:r>
            <a:endParaRPr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Raw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Compressed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Clean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Export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Python Sequence:</a:t>
            </a:r>
            <a:endParaRPr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Import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Split by Urban/Rural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Sampling &amp; Rebalance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Export to 'Output.xlsx'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Output Excel Sequence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Verify Output from Jupyter Notebook -&gt; 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Combine Rural &amp; Urban Samples as 'Stacked' Sheet 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Saved file as 'Data Prep Output'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6" name="Google Shape;146;p30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30"/>
          <p:cNvPicPr preferRelativeResize="0"/>
          <p:nvPr/>
        </p:nvPicPr>
        <p:blipFill rotWithShape="1">
          <a:blip r:embed="rId3">
            <a:alphaModFix/>
          </a:blip>
          <a:srcRect b="6942" l="12213" r="17915" t="25526"/>
          <a:stretch/>
        </p:blipFill>
        <p:spPr>
          <a:xfrm>
            <a:off x="4311600" y="1507600"/>
            <a:ext cx="4720774" cy="257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1 Data Prep : ETL Pipeline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To get the data ready for analysis, we first needed to put the data through a series of transformations.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Input Excel Sequence: </a:t>
            </a:r>
            <a:endParaRPr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Raw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Compressed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Clean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Export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Python Sequence:</a:t>
            </a:r>
            <a:endParaRPr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Import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Split by Urban/Rural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Sampling &amp; Rebalance </a:t>
            </a:r>
            <a:endParaRPr sz="1400">
              <a:solidFill>
                <a:srgbClr val="000000"/>
              </a:solidFill>
            </a:endParaRPr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 sz="1400">
                <a:solidFill>
                  <a:srgbClr val="000000"/>
                </a:solidFill>
              </a:rPr>
              <a:t>Export to 'Output.xlsx'</a:t>
            </a:r>
            <a:endParaRPr>
              <a:solidFill>
                <a:srgbClr val="000000"/>
              </a:solidFill>
            </a:endParaRPr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rabicPeriod"/>
            </a:pPr>
            <a:r>
              <a:rPr lang="en">
                <a:solidFill>
                  <a:srgbClr val="000000"/>
                </a:solidFill>
              </a:rPr>
              <a:t>Output Excel Sequence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Verify Output from Jupyter Notebook -&gt; 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Combine Rural &amp; Urban Samples as 'Stacked' Sheet </a:t>
            </a:r>
            <a:endParaRPr>
              <a:solidFill>
                <a:srgbClr val="000000"/>
              </a:solidFill>
            </a:endParaRPr>
          </a:p>
          <a:p>
            <a:pPr indent="-293369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AutoNum type="alphaLcPeriod"/>
            </a:pPr>
            <a:r>
              <a:rPr lang="en">
                <a:solidFill>
                  <a:srgbClr val="000000"/>
                </a:solidFill>
              </a:rPr>
              <a:t>Saved file as 'Data Prep Output'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54" name="Google Shape;154;p31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31"/>
          <p:cNvPicPr preferRelativeResize="0"/>
          <p:nvPr/>
        </p:nvPicPr>
        <p:blipFill rotWithShape="1">
          <a:blip r:embed="rId3">
            <a:alphaModFix/>
          </a:blip>
          <a:srcRect b="3413" l="0" r="38199" t="14934"/>
          <a:stretch/>
        </p:blipFill>
        <p:spPr>
          <a:xfrm>
            <a:off x="4171300" y="1266175"/>
            <a:ext cx="4661000" cy="346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2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Lambda Architecture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61" name="Google Shape;161;p32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After cleaning the data, we used Tableau &amp; Excel to further investigate our Hypothesis in Step 2: Data Analysis.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2" name="Google Shape;162;p3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5750" y="724200"/>
            <a:ext cx="4204500" cy="1911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7663" y="2715470"/>
            <a:ext cx="4040664" cy="191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450" y="208825"/>
            <a:ext cx="4991100" cy="4435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33"/>
          <p:cNvSpPr txBox="1"/>
          <p:nvPr/>
        </p:nvSpPr>
        <p:spPr>
          <a:xfrm>
            <a:off x="5425700" y="1078650"/>
            <a:ext cx="3128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Our team used Tableau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Devise us in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Metropolitan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area vs rural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Hypothesis was that rural would be much higher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Analysis shows we were incorrect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Urban 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although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close still higher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1" name="Google Shape;171;p33"/>
          <p:cNvSpPr txBox="1"/>
          <p:nvPr>
            <p:ph type="title"/>
          </p:nvPr>
        </p:nvSpPr>
        <p:spPr>
          <a:xfrm>
            <a:off x="5554675" y="208825"/>
            <a:ext cx="3963000" cy="11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Step 2 Analysis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